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81" r:id="rId2"/>
    <p:sldId id="282" r:id="rId3"/>
    <p:sldId id="283" r:id="rId4"/>
    <p:sldId id="256" r:id="rId5"/>
    <p:sldId id="303" r:id="rId6"/>
    <p:sldId id="298" r:id="rId7"/>
    <p:sldId id="299" r:id="rId8"/>
    <p:sldId id="300" r:id="rId9"/>
    <p:sldId id="301" r:id="rId10"/>
    <p:sldId id="304" r:id="rId11"/>
    <p:sldId id="305" r:id="rId12"/>
    <p:sldId id="306" r:id="rId13"/>
    <p:sldId id="307" r:id="rId14"/>
    <p:sldId id="308" r:id="rId15"/>
    <p:sldId id="309" r:id="rId16"/>
    <p:sldId id="310" r:id="rId17"/>
  </p:sldIdLst>
  <p:sldSz cx="12192000" cy="6858000"/>
  <p:notesSz cx="6858000" cy="9144000"/>
  <p:embeddedFontLst>
    <p:embeddedFont>
      <p:font typeface="Adobe 黑体 Std R" panose="020B0400000000000000" pitchFamily="34" charset="-128"/>
      <p:regular r:id="rId19"/>
    </p:embeddedFont>
    <p:embeddedFont>
      <p:font typeface="Bauhaus 93" panose="04030905020B02020C02" pitchFamily="82" charset="0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B84"/>
    <a:srgbClr val="09283F"/>
    <a:srgbClr val="174559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2015" autoAdjust="0"/>
  </p:normalViewPr>
  <p:slideViewPr>
    <p:cSldViewPr snapToGrid="0">
      <p:cViewPr varScale="1">
        <p:scale>
          <a:sx n="75" d="100"/>
          <a:sy n="75" d="100"/>
        </p:scale>
        <p:origin x="90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jpe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E1D072-A663-46B9-8CFC-ED17B46DF3FA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7BDF99-63E3-4F37-9429-520037A7CC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3848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利用</a:t>
            </a:r>
            <a:r>
              <a:rPr lang="en-US" altLang="zh-TW" dirty="0"/>
              <a:t>steam deck </a:t>
            </a:r>
            <a:r>
              <a:rPr lang="zh-TW" altLang="en-US" dirty="0"/>
              <a:t>和樹梅派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7BDF99-63E3-4F37-9429-520037A7CC8D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2552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本來想用</a:t>
            </a:r>
            <a:r>
              <a:rPr lang="en-US" altLang="zh-TW" dirty="0"/>
              <a:t>ROS1</a:t>
            </a:r>
            <a:r>
              <a:rPr lang="zh-TW" altLang="en-US" dirty="0"/>
              <a:t>。利用</a:t>
            </a:r>
            <a:r>
              <a:rPr lang="en-US" altLang="zh-TW" dirty="0"/>
              <a:t>ROS2</a:t>
            </a:r>
            <a:r>
              <a:rPr lang="zh-TW" altLang="en-US" dirty="0"/>
              <a:t>，因為比較支援多機器對接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7BDF99-63E3-4F37-9429-520037A7CC8D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8017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包含以下部件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7BDF99-63E3-4F37-9429-520037A7CC8D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15730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ROS2 </a:t>
            </a:r>
            <a:r>
              <a:rPr lang="zh-TW" altLang="en-US" dirty="0"/>
              <a:t>的</a:t>
            </a:r>
            <a:r>
              <a:rPr lang="en-US" altLang="zh-TW" dirty="0"/>
              <a:t>node graph</a:t>
            </a:r>
            <a:r>
              <a:rPr lang="zh-TW" altLang="en-US" dirty="0"/>
              <a:t>長這樣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7BDF99-63E3-4F37-9429-520037A7CC8D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2364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802CEE-7C7D-495A-9E3F-F9DFB0AC1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4F93E73-D377-AF1E-B57A-E444E5B28A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F23275-DD56-DE8F-D2C3-29E893980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D8DA6C3-6338-6FCD-2E10-EE411F770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D1A2B92-E724-D10C-61BF-FAAE58E2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3367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0FE3F0-0CE5-8CA7-3825-A2ED3172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C595199-B032-FF56-0F55-4C831A51F5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EE6C796-5D86-6CB8-0A2A-F6DDF90E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FCBC978-CA35-7019-95A7-48D1AD6FC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7C4FBD8-E5A1-E4E5-0431-F4DC400DD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5220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363C352-F492-7A5F-A6E0-DBE86C0CF0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8B0FA38-FEB2-B0EE-E53C-295BCB2707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A96B3D1-CD34-8353-A987-EC3A16AD3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AE03EA9-8A0A-DDFC-EE03-C9F098CAE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BF374A0-E380-EAFC-DB65-46CD1B59F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7739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102FE6-4C98-B6AE-AEAB-2E83994E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FDB882-195C-30F8-6FCB-B55C48173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E7C3354-170F-B11E-C608-7368C47AA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F5F480E-2314-BAC7-A109-9D1BF4F93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BDDCBCD-6BDC-2886-736C-8F11E9AB5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0094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798A44-0E26-667A-17F3-4C2698FB6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20EF4B7-5378-5260-C41A-62F94CB3B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094A5F2-DFCA-9212-DC23-29CE2E44F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294049F-8C8A-5CC0-4653-777644A75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17CBE5-0C85-6E5D-3992-EE4F1DE75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1170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3C2DE3-8940-5528-1105-8E8003F0A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589B692-4F02-333C-EB0F-572CC36FA2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0C34AA9-DE0E-38BB-85C6-C26A4F3DE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C83B943-0E1C-4C64-DC6A-42244F5C4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90A5B2C-0D98-C4AB-B630-6692A989E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DE701A2-872A-A8AD-0FC4-42DF0F05D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4117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0BACE9-346A-5150-7D03-837D15BB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2B9D9D6-2F5A-7BBC-5B19-A345F2063D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7D6FC36-8955-FBD1-39D6-4308AD808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FD96302-65E8-313D-0240-BE6D162331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BC6B788-230F-B4AB-C756-B851ABFF52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ADD479E-B823-6BDD-28F9-22E6F368B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40B8DF2-5429-3844-8EA8-08880D791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19E09FA-6340-11FC-7616-205322433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3890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C6B68C-9355-0434-AB34-ADD9FBCAC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9CBDDA4-7DEF-42D7-B41E-1F9749CF0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8D923A7-41F3-6357-E893-6B3048B6E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684937B-8D65-6F42-4767-85DA2E36E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6528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D6C6D66-E76A-52E5-4952-D21049D71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4695BB7-7BB6-8C72-3C44-A09FAB007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990CC35-316E-33AD-BB02-7E39B6786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7482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B0EA28-9BF0-99F5-F47E-77D6050D5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F8E0D0-6F05-2AB7-BDF5-53F18F6BC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FCD3A88-6923-622D-150D-7457E8310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15C315D-9607-5636-8746-184996E14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01230D6-BFC6-C2AB-0214-3392731CB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BB4FE70-BFF4-CF1C-98B5-A3E1F91B8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5638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9DC077-DD76-305D-8570-6FD8211E3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610B55E-AE28-DDC6-447E-320034BFEB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41C723F-1D9F-9C12-DF73-7058D848E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823F71B-72BD-9802-C637-B9FAC5B9B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2EBB8C2-D401-42A1-B389-8ADAB948A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73371DA-63D9-5F82-A291-E9F7EEC19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4256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FBEA843-645C-DC63-9074-4CF8A3C35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88A34BB-B494-6DD1-D9D5-82F21B061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E2140F5-D31E-48B8-67BA-4DA7D42FAD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15C6C-F122-4EED-9434-A3DC7BC4FF1E}" type="datetimeFigureOut">
              <a:rPr lang="zh-TW" altLang="en-US" smtClean="0"/>
              <a:t>2023/5/18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CFDFE11-B225-12DB-0FDC-19602D14D4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5CA1F4-7306-ACB5-EE78-B219A72871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0690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C7F816F-1C42-FCF1-603C-339FC420D8B9}"/>
              </a:ext>
            </a:extLst>
          </p:cNvPr>
          <p:cNvSpPr txBox="1"/>
          <p:nvPr/>
        </p:nvSpPr>
        <p:spPr>
          <a:xfrm>
            <a:off x="2090306" y="1733550"/>
            <a:ext cx="8616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若你使用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google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簡報開啟此檔案，請立即關閉。在 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google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簡報中編輯會讓這份簡報跑版。請下載後並用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2019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以上版本開啟。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1484239-45CE-648E-97EE-661945F9637F}"/>
              </a:ext>
            </a:extLst>
          </p:cNvPr>
          <p:cNvSpPr txBox="1"/>
          <p:nvPr/>
        </p:nvSpPr>
        <p:spPr>
          <a:xfrm>
            <a:off x="1747406" y="1733550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F9435A6-07A4-A5A9-3CA5-9226906B0AB2}"/>
              </a:ext>
            </a:extLst>
          </p:cNvPr>
          <p:cNvSpPr txBox="1"/>
          <p:nvPr/>
        </p:nvSpPr>
        <p:spPr>
          <a:xfrm>
            <a:off x="2090306" y="2455931"/>
            <a:ext cx="86169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若你使用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2017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、以下版本或其他如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LibreOffice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等非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軟體開啟此簡報，請關閉並刪除此簡報。此簡報的動畫已被修改並刪除。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F1DFA54-B591-3D68-E929-70808F99F88E}"/>
              </a:ext>
            </a:extLst>
          </p:cNvPr>
          <p:cNvSpPr txBox="1"/>
          <p:nvPr/>
        </p:nvSpPr>
        <p:spPr>
          <a:xfrm>
            <a:off x="1747406" y="2455931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2.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A2F4A5B-0CAB-0552-BD9E-76B5AF8893E1}"/>
              </a:ext>
            </a:extLst>
          </p:cNvPr>
          <p:cNvSpPr txBox="1"/>
          <p:nvPr/>
        </p:nvSpPr>
        <p:spPr>
          <a:xfrm>
            <a:off x="2090306" y="3488903"/>
            <a:ext cx="8616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檢查以下文字的字形是否與右側相同？若不同則字形已經被修改，請刪除此簡報並尋找上一版本。</a:t>
            </a:r>
            <a:endParaRPr lang="en-US" altLang="zh-TW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3F7E1EE-2CDC-FE73-920B-B926CEBFB08A}"/>
              </a:ext>
            </a:extLst>
          </p:cNvPr>
          <p:cNvSpPr txBox="1"/>
          <p:nvPr/>
        </p:nvSpPr>
        <p:spPr>
          <a:xfrm>
            <a:off x="1747406" y="3488903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DA54FF1-9051-F3A0-3958-21EB2EEB3FCA}"/>
              </a:ext>
            </a:extLst>
          </p:cNvPr>
          <p:cNvSpPr txBox="1"/>
          <p:nvPr/>
        </p:nvSpPr>
        <p:spPr>
          <a:xfrm>
            <a:off x="2090306" y="4521875"/>
            <a:ext cx="46037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範例文字 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	(Adobe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黑体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Std R)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Sample Text 	(Adobe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黑体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Std R)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Bauhaus 93" panose="04030905020B02020C02" pitchFamily="82" charset="0"/>
                <a:ea typeface="Adobe 黑体 Std R" panose="020B0400000000000000" pitchFamily="34" charset="-128"/>
              </a:rPr>
              <a:t>Sample Text	(Bauhaus 93)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Adobe 黑体 Std R" panose="020B0400000000000000" pitchFamily="34" charset="-128"/>
              </a:rPr>
              <a:t>Sample Text	(Consolas)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Adobe 黑体 Std R" panose="020B0400000000000000" pitchFamily="34" charset="-128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C3B91F30-33A6-6E69-D930-B0AC5BCE5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781" y="4521875"/>
            <a:ext cx="4669941" cy="145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885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擊發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DA32D95E-9A3E-6BFB-B75A-A8C994F95EA7}"/>
              </a:ext>
            </a:extLst>
          </p:cNvPr>
          <p:cNvSpPr txBox="1"/>
          <p:nvPr/>
        </p:nvSpPr>
        <p:spPr>
          <a:xfrm>
            <a:off x="4023359" y="3244334"/>
            <a:ext cx="4145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可以輔助瞄準目標的地面載具</a:t>
            </a:r>
            <a:endParaRPr lang="en-US" altLang="zh-TW" sz="2400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840949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換彈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DA32D95E-9A3E-6BFB-B75A-A8C994F95EA7}"/>
              </a:ext>
            </a:extLst>
          </p:cNvPr>
          <p:cNvSpPr txBox="1"/>
          <p:nvPr/>
        </p:nvSpPr>
        <p:spPr>
          <a:xfrm>
            <a:off x="4023359" y="3244334"/>
            <a:ext cx="4145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可以輔助瞄準目標的地面載具</a:t>
            </a:r>
            <a:endParaRPr lang="en-US" altLang="zh-TW" sz="2400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554608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轉向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DA32D95E-9A3E-6BFB-B75A-A8C994F95EA7}"/>
              </a:ext>
            </a:extLst>
          </p:cNvPr>
          <p:cNvSpPr txBox="1"/>
          <p:nvPr/>
        </p:nvSpPr>
        <p:spPr>
          <a:xfrm>
            <a:off x="4023359" y="3244334"/>
            <a:ext cx="4145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可以輔助瞄準目標的地面載具</a:t>
            </a:r>
            <a:endParaRPr lang="en-US" altLang="zh-TW" sz="2400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143407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底盤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DA32D95E-9A3E-6BFB-B75A-A8C994F95EA7}"/>
              </a:ext>
            </a:extLst>
          </p:cNvPr>
          <p:cNvSpPr txBox="1"/>
          <p:nvPr/>
        </p:nvSpPr>
        <p:spPr>
          <a:xfrm>
            <a:off x="4023359" y="3244334"/>
            <a:ext cx="4145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可以輔助瞄準目標的地面載具</a:t>
            </a:r>
            <a:endParaRPr lang="en-US" altLang="zh-TW" sz="2400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856549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輔瞄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DA32D95E-9A3E-6BFB-B75A-A8C994F95EA7}"/>
              </a:ext>
            </a:extLst>
          </p:cNvPr>
          <p:cNvSpPr txBox="1"/>
          <p:nvPr/>
        </p:nvSpPr>
        <p:spPr>
          <a:xfrm>
            <a:off x="4023359" y="3244334"/>
            <a:ext cx="4145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可以輔助瞄準目標的地面載具</a:t>
            </a:r>
            <a:endParaRPr lang="en-US" altLang="zh-TW" sz="2400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172263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系統整合成果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DA32D95E-9A3E-6BFB-B75A-A8C994F95EA7}"/>
              </a:ext>
            </a:extLst>
          </p:cNvPr>
          <p:cNvSpPr txBox="1"/>
          <p:nvPr/>
        </p:nvSpPr>
        <p:spPr>
          <a:xfrm>
            <a:off x="4023359" y="3244334"/>
            <a:ext cx="4145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可以輔助瞄準目標的地面載具</a:t>
            </a:r>
            <a:endParaRPr lang="en-US" altLang="zh-TW" sz="2400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891231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總整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DA32D95E-9A3E-6BFB-B75A-A8C994F95EA7}"/>
              </a:ext>
            </a:extLst>
          </p:cNvPr>
          <p:cNvSpPr txBox="1"/>
          <p:nvPr/>
        </p:nvSpPr>
        <p:spPr>
          <a:xfrm>
            <a:off x="4023359" y="3244334"/>
            <a:ext cx="4145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可以輔助瞄準目標的地面載具</a:t>
            </a:r>
            <a:endParaRPr lang="en-US" altLang="zh-TW" sz="2400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239952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97F78F9-6222-C35C-F6CA-BD8351413A3A}"/>
              </a:ext>
            </a:extLst>
          </p:cNvPr>
          <p:cNvSpPr txBox="1"/>
          <p:nvPr/>
        </p:nvSpPr>
        <p:spPr>
          <a:xfrm>
            <a:off x="1747406" y="1644650"/>
            <a:ext cx="8698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接下來將測試動畫與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3D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檔案功能。若以下方塊沒有出現，或者在你按下下一頁後沒有旋轉動畫，請刪除此簡報並尋找上一版本。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480124" y="2538243"/>
              <a:ext cx="3231751" cy="361724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31751" cy="3617249"/>
                    </a:xfrm>
                    <a:prstGeom prst="rect">
                      <a:avLst/>
                    </a:prstGeom>
                  </am3d:spPr>
                  <am3d:camera>
                    <am3d:pos x="0" y="0" z="798830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15056" d="1000000"/>
                    <am3d:preTrans dx="3623" dy="-17468291" dz="-179"/>
                    <am3d:scale>
                      <am3d:sx n="1000000" d="1000000"/>
                      <am3d:sy n="1000000" d="1000000"/>
                      <am3d:sz n="1000000" d="1000000"/>
                    </am3d:scale>
                    <am3d:rot ax="2366193" ay="1839135" az="136495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6557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80124" y="2538243"/>
                <a:ext cx="3231751" cy="361724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9796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97F78F9-6222-C35C-F6CA-BD8351413A3A}"/>
              </a:ext>
            </a:extLst>
          </p:cNvPr>
          <p:cNvSpPr txBox="1"/>
          <p:nvPr/>
        </p:nvSpPr>
        <p:spPr>
          <a:xfrm>
            <a:off x="1747406" y="1644650"/>
            <a:ext cx="8698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接下來將測試動畫與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3D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檔案功能。若以下方塊沒有出現，或者在你按下下一頁後沒有旋轉動畫，請刪除此簡報並尋找上一版本。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449059" y="2534205"/>
              <a:ext cx="3293879" cy="3625323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93879" cy="3625323"/>
                    </a:xfrm>
                    <a:prstGeom prst="rect">
                      <a:avLst/>
                    </a:prstGeom>
                  </am3d:spPr>
                  <am3d:camera>
                    <am3d:pos x="0" y="0" z="798830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15056" d="1000000"/>
                    <am3d:preTrans dx="3623" dy="-17468291" dz="-179"/>
                    <am3d:scale>
                      <am3d:sx n="1000000" d="1000000"/>
                      <am3d:sy n="1000000" d="1000000"/>
                      <am3d:sz n="1000000" d="1000000"/>
                    </am3d:scale>
                    <am3d:rot ax="8194084" ay="-1752361" az="-931232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6557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49059" y="2534205"/>
                <a:ext cx="3293879" cy="362532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6431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74B4DA8-B97B-4779-B091-AB448A7E2709}"/>
              </a:ext>
            </a:extLst>
          </p:cNvPr>
          <p:cNvSpPr/>
          <p:nvPr/>
        </p:nvSpPr>
        <p:spPr>
          <a:xfrm>
            <a:off x="-323850" y="1952625"/>
            <a:ext cx="13820775" cy="2952750"/>
          </a:xfrm>
          <a:prstGeom prst="rect">
            <a:avLst/>
          </a:prstGeom>
          <a:solidFill>
            <a:srgbClr val="80BBD2"/>
          </a:solidFill>
          <a:ln>
            <a:solidFill>
              <a:srgbClr val="80BBD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E47D24AF-F74B-124B-6280-1807A4A9C4EE}"/>
              </a:ext>
            </a:extLst>
          </p:cNvPr>
          <p:cNvGrpSpPr/>
          <p:nvPr/>
        </p:nvGrpSpPr>
        <p:grpSpPr>
          <a:xfrm>
            <a:off x="2614158" y="1952625"/>
            <a:ext cx="6963685" cy="2574442"/>
            <a:chOff x="2732130" y="1952625"/>
            <a:chExt cx="6963685" cy="2574442"/>
          </a:xfrm>
        </p:grpSpPr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F0FF4ED6-6BB2-451B-8777-A59E35269D33}"/>
                </a:ext>
              </a:extLst>
            </p:cNvPr>
            <p:cNvSpPr txBox="1"/>
            <p:nvPr/>
          </p:nvSpPr>
          <p:spPr>
            <a:xfrm>
              <a:off x="5942965" y="2782117"/>
              <a:ext cx="375285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4800" b="1" dirty="0">
                  <a:solidFill>
                    <a:srgbClr val="174559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機械實作</a:t>
              </a:r>
              <a:endParaRPr lang="en-US" altLang="zh-TW" sz="4800" b="1" dirty="0">
                <a:solidFill>
                  <a:srgbClr val="174559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  <a:p>
              <a:r>
                <a:rPr lang="zh-TW" altLang="en-US" sz="4800" b="1" dirty="0">
                  <a:solidFill>
                    <a:srgbClr val="174559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提風那斯</a:t>
              </a:r>
              <a:endParaRPr lang="en-US" altLang="zh-TW" sz="4800" b="1" dirty="0">
                <a:solidFill>
                  <a:srgbClr val="174559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  <p:pic>
          <p:nvPicPr>
            <p:cNvPr id="3" name="圖片 2" descr="一張含有 文字, 工具​​ 的圖片&#10;&#10;自動產生的描述">
              <a:extLst>
                <a:ext uri="{FF2B5EF4-FFF2-40B4-BE49-F238E27FC236}">
                  <a16:creationId xmlns:a16="http://schemas.microsoft.com/office/drawing/2014/main" id="{B0ECFCED-A9B3-4E2C-9628-C09D782C6D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7815"/>
            <a:stretch/>
          </p:blipFill>
          <p:spPr>
            <a:xfrm>
              <a:off x="2732130" y="1952625"/>
              <a:ext cx="3566435" cy="2574442"/>
            </a:xfrm>
            <a:prstGeom prst="rect">
              <a:avLst/>
            </a:prstGeom>
          </p:spPr>
        </p:pic>
      </p:grpSp>
      <p:pic>
        <p:nvPicPr>
          <p:cNvPr id="5" name="圖片 4">
            <a:extLst>
              <a:ext uri="{FF2B5EF4-FFF2-40B4-BE49-F238E27FC236}">
                <a16:creationId xmlns:a16="http://schemas.microsoft.com/office/drawing/2014/main" id="{557D0117-DEB6-B959-B766-D187F4013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381" y="7300233"/>
            <a:ext cx="9963238" cy="48738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635766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題目概述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DA32D95E-9A3E-6BFB-B75A-A8C994F95EA7}"/>
              </a:ext>
            </a:extLst>
          </p:cNvPr>
          <p:cNvSpPr txBox="1"/>
          <p:nvPr/>
        </p:nvSpPr>
        <p:spPr>
          <a:xfrm>
            <a:off x="4023359" y="3244334"/>
            <a:ext cx="4145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可以輔助瞄準目標的地面載具</a:t>
            </a:r>
            <a:endParaRPr lang="en-US" altLang="zh-TW" sz="2400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29754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控制系統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5124" name="Picture 4" descr="Riparazione console Steam Deck - BresciaPC S.r.l.">
            <a:extLst>
              <a:ext uri="{FF2B5EF4-FFF2-40B4-BE49-F238E27FC236}">
                <a16:creationId xmlns:a16="http://schemas.microsoft.com/office/drawing/2014/main" id="{A45DDF3A-1F5A-2BB1-90F1-C9A61C453E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13" y="1356813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Raspberry Pi 4 8GB RAM | All New Raspberry Pi Desktop Computer : Amazon.in:  Computers &amp; Accessories">
            <a:extLst>
              <a:ext uri="{FF2B5EF4-FFF2-40B4-BE49-F238E27FC236}">
                <a16:creationId xmlns:a16="http://schemas.microsoft.com/office/drawing/2014/main" id="{3F56FD5F-D465-A8D1-E32C-12055802C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943" y="1876197"/>
            <a:ext cx="3827844" cy="3827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45067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控制系統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5124" name="Picture 4" descr="Riparazione console Steam Deck - BresciaPC S.r.l.">
            <a:extLst>
              <a:ext uri="{FF2B5EF4-FFF2-40B4-BE49-F238E27FC236}">
                <a16:creationId xmlns:a16="http://schemas.microsoft.com/office/drawing/2014/main" id="{A45DDF3A-1F5A-2BB1-90F1-C9A61C453E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15" b="23498"/>
          <a:stretch/>
        </p:blipFill>
        <p:spPr bwMode="auto">
          <a:xfrm>
            <a:off x="1128214" y="1805652"/>
            <a:ext cx="3689749" cy="1932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Raspberry Pi 4 8GB RAM | All New Raspberry Pi Desktop Computer : Amazon.in:  Computers &amp; Accessories">
            <a:extLst>
              <a:ext uri="{FF2B5EF4-FFF2-40B4-BE49-F238E27FC236}">
                <a16:creationId xmlns:a16="http://schemas.microsoft.com/office/drawing/2014/main" id="{3F56FD5F-D465-A8D1-E32C-12055802C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252" y="1285874"/>
            <a:ext cx="2972928" cy="297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B48F93D4-20A5-B38E-26DB-78FA9125892F}"/>
              </a:ext>
            </a:extLst>
          </p:cNvPr>
          <p:cNvSpPr txBox="1"/>
          <p:nvPr/>
        </p:nvSpPr>
        <p:spPr>
          <a:xfrm>
            <a:off x="4998253" y="3738624"/>
            <a:ext cx="2647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利用</a:t>
            </a:r>
            <a:r>
              <a:rPr lang="en-US" altLang="zh-TW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ROS2</a:t>
            </a:r>
          </a:p>
          <a:p>
            <a:pPr algn="ctr"/>
            <a:r>
              <a:rPr lang="en-US" altLang="zh-TW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較支援多機器對接</a:t>
            </a:r>
            <a:r>
              <a:rPr lang="en-US" altLang="zh-TW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endParaRPr lang="zh-TW" altLang="en-US" dirty="0">
              <a:solidFill>
                <a:srgbClr val="09283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101023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控制系統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5124" name="Picture 4" descr="Riparazione console Steam Deck - BresciaPC S.r.l.">
            <a:extLst>
              <a:ext uri="{FF2B5EF4-FFF2-40B4-BE49-F238E27FC236}">
                <a16:creationId xmlns:a16="http://schemas.microsoft.com/office/drawing/2014/main" id="{A45DDF3A-1F5A-2BB1-90F1-C9A61C453E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15" b="23498"/>
          <a:stretch/>
        </p:blipFill>
        <p:spPr bwMode="auto">
          <a:xfrm>
            <a:off x="1128214" y="1805652"/>
            <a:ext cx="3689749" cy="1932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Raspberry Pi 4 8GB RAM | All New Raspberry Pi Desktop Computer : Amazon.in:  Computers &amp; Accessories">
            <a:extLst>
              <a:ext uri="{FF2B5EF4-FFF2-40B4-BE49-F238E27FC236}">
                <a16:creationId xmlns:a16="http://schemas.microsoft.com/office/drawing/2014/main" id="{3F56FD5F-D465-A8D1-E32C-12055802C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252" y="1285874"/>
            <a:ext cx="2972928" cy="297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B48F93D4-20A5-B38E-26DB-78FA9125892F}"/>
              </a:ext>
            </a:extLst>
          </p:cNvPr>
          <p:cNvSpPr txBox="1"/>
          <p:nvPr/>
        </p:nvSpPr>
        <p:spPr>
          <a:xfrm>
            <a:off x="4998253" y="3738624"/>
            <a:ext cx="2647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利用</a:t>
            </a:r>
            <a:r>
              <a:rPr lang="en-US" altLang="zh-TW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ROS2</a:t>
            </a:r>
          </a:p>
          <a:p>
            <a:pPr algn="ctr"/>
            <a:r>
              <a:rPr lang="en-US" altLang="zh-TW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較支援多機器對接</a:t>
            </a:r>
            <a:r>
              <a:rPr lang="en-US" altLang="zh-TW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endParaRPr lang="zh-TW" altLang="en-US" dirty="0">
              <a:solidFill>
                <a:srgbClr val="09283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281EDA19-097C-963F-5FF5-40127701F9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18913" y="3704804"/>
            <a:ext cx="1451038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├──</a:t>
            </a:r>
            <a:r>
              <a:rPr kumimoji="0" lang="en-US" altLang="zh-TW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 </a:t>
            </a:r>
            <a:r>
              <a:rPr lang="zh-TW" altLang="en-US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砲塔</a:t>
            </a:r>
            <a:endParaRPr kumimoji="0" lang="en-US" altLang="zh-TW" b="0" i="0" u="none" strike="noStrike" cap="none" normalizeH="0" baseline="0" dirty="0">
              <a:ln>
                <a:noFill/>
              </a:ln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ea typeface="ui-monospac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├──</a:t>
            </a: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 </a:t>
            </a: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底盤</a:t>
            </a:r>
            <a:endParaRPr kumimoji="0" lang="en-US" altLang="zh-TW" b="0" i="0" u="none" strike="noStrike" cap="none" normalizeH="0" baseline="0" dirty="0">
              <a:ln>
                <a:noFill/>
              </a:ln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├──</a:t>
            </a: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 </a:t>
            </a:r>
            <a:r>
              <a:rPr kumimoji="0" lang="en-US" altLang="zh-TW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Master</a:t>
            </a:r>
            <a:endParaRPr kumimoji="0" lang="en-US" altLang="zh-TW" b="0" i="0" u="none" strike="noStrike" cap="none" normalizeH="0" baseline="0" dirty="0">
              <a:ln>
                <a:noFill/>
              </a:ln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└──</a:t>
            </a: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 </a:t>
            </a: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相機</a:t>
            </a:r>
            <a:endParaRPr kumimoji="0" lang="zh-TW" altLang="zh-TW" b="0" i="0" u="none" strike="noStrike" cap="none" normalizeH="0" baseline="0" dirty="0">
              <a:ln>
                <a:noFill/>
              </a:ln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64590214-1467-E2AA-819E-ED1695DCB2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2820" y="3738624"/>
            <a:ext cx="2076209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├──</a:t>
            </a:r>
            <a:r>
              <a:rPr kumimoji="0" lang="en-US" altLang="zh-TW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 </a:t>
            </a: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瞄</a:t>
            </a: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準</a:t>
            </a:r>
            <a:r>
              <a:rPr lang="zh-TW" altLang="en-US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辨識軟體</a:t>
            </a:r>
            <a:endParaRPr kumimoji="0" lang="en-US" altLang="zh-TW" b="0" i="0" u="none" strike="noStrike" cap="none" normalizeH="0" baseline="0" dirty="0">
              <a:ln>
                <a:noFill/>
              </a:ln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└──</a:t>
            </a: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 </a:t>
            </a:r>
            <a:r>
              <a:rPr lang="zh-TW" altLang="en-US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手把輸入</a:t>
            </a:r>
            <a:endParaRPr kumimoji="0" lang="en-US" altLang="zh-TW" b="0" i="0" u="none" strike="noStrike" cap="none" normalizeH="0" baseline="0" dirty="0">
              <a:ln>
                <a:noFill/>
              </a:ln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15803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直線單箭頭接點 35">
            <a:extLst>
              <a:ext uri="{FF2B5EF4-FFF2-40B4-BE49-F238E27FC236}">
                <a16:creationId xmlns:a16="http://schemas.microsoft.com/office/drawing/2014/main" id="{75299A74-1E5F-4AF1-9ECC-17B013E25937}"/>
              </a:ext>
            </a:extLst>
          </p:cNvPr>
          <p:cNvCxnSpPr>
            <a:cxnSpLocks/>
          </p:cNvCxnSpPr>
          <p:nvPr/>
        </p:nvCxnSpPr>
        <p:spPr>
          <a:xfrm flipV="1">
            <a:off x="9845040" y="2449939"/>
            <a:ext cx="0" cy="1769565"/>
          </a:xfrm>
          <a:prstGeom prst="straightConnector1">
            <a:avLst/>
          </a:prstGeom>
          <a:ln w="38100">
            <a:solidFill>
              <a:srgbClr val="09283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單箭頭接點 36">
            <a:extLst>
              <a:ext uri="{FF2B5EF4-FFF2-40B4-BE49-F238E27FC236}">
                <a16:creationId xmlns:a16="http://schemas.microsoft.com/office/drawing/2014/main" id="{43FD0B59-469A-8522-BA06-FC9F068C4A5D}"/>
              </a:ext>
            </a:extLst>
          </p:cNvPr>
          <p:cNvCxnSpPr>
            <a:cxnSpLocks/>
          </p:cNvCxnSpPr>
          <p:nvPr/>
        </p:nvCxnSpPr>
        <p:spPr>
          <a:xfrm>
            <a:off x="10160000" y="2449939"/>
            <a:ext cx="0" cy="1769565"/>
          </a:xfrm>
          <a:prstGeom prst="straightConnector1">
            <a:avLst/>
          </a:prstGeom>
          <a:ln w="38100">
            <a:solidFill>
              <a:srgbClr val="09283F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控制系統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5124" name="Picture 4" descr="Riparazione console Steam Deck - BresciaPC S.r.l.">
            <a:extLst>
              <a:ext uri="{FF2B5EF4-FFF2-40B4-BE49-F238E27FC236}">
                <a16:creationId xmlns:a16="http://schemas.microsoft.com/office/drawing/2014/main" id="{A45DDF3A-1F5A-2BB1-90F1-C9A61C453E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15" b="23498"/>
          <a:stretch/>
        </p:blipFill>
        <p:spPr bwMode="auto">
          <a:xfrm>
            <a:off x="1933502" y="1298422"/>
            <a:ext cx="2205294" cy="1155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Raspberry Pi 4 8GB RAM | All New Raspberry Pi Desktop Computer : Amazon.in:  Computers &amp; Accessories">
            <a:extLst>
              <a:ext uri="{FF2B5EF4-FFF2-40B4-BE49-F238E27FC236}">
                <a16:creationId xmlns:a16="http://schemas.microsoft.com/office/drawing/2014/main" id="{3F56FD5F-D465-A8D1-E32C-12055802C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9329" y="0"/>
            <a:ext cx="1955038" cy="1955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29D291CF-F765-A34B-AAE2-E36FF92A07C1}"/>
              </a:ext>
            </a:extLst>
          </p:cNvPr>
          <p:cNvSpPr/>
          <p:nvPr/>
        </p:nvSpPr>
        <p:spPr>
          <a:xfrm>
            <a:off x="1558171" y="2453723"/>
            <a:ext cx="2955956" cy="876976"/>
          </a:xfrm>
          <a:prstGeom prst="rect">
            <a:avLst/>
          </a:prstGeom>
          <a:noFill/>
          <a:ln w="38100">
            <a:solidFill>
              <a:srgbClr val="0928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u="sng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Service/Subscriber</a:t>
            </a:r>
          </a:p>
          <a:p>
            <a:pPr algn="ctr"/>
            <a:r>
              <a:rPr lang="en-US" altLang="zh-TW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/</a:t>
            </a:r>
            <a:r>
              <a:rPr lang="en-US" altLang="zh-TW" dirty="0" err="1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target_recognize</a:t>
            </a:r>
            <a:endParaRPr lang="zh-TW" altLang="en-US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F497558-6A3A-C06C-5E38-1FFF81CAF688}"/>
              </a:ext>
            </a:extLst>
          </p:cNvPr>
          <p:cNvSpPr/>
          <p:nvPr/>
        </p:nvSpPr>
        <p:spPr>
          <a:xfrm>
            <a:off x="1558171" y="3782587"/>
            <a:ext cx="2955956" cy="876976"/>
          </a:xfrm>
          <a:prstGeom prst="rect">
            <a:avLst/>
          </a:prstGeom>
          <a:noFill/>
          <a:ln w="38100">
            <a:solidFill>
              <a:srgbClr val="0928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u="sng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Service/Subscriber</a:t>
            </a:r>
          </a:p>
          <a:p>
            <a:pPr algn="ctr"/>
            <a:r>
              <a:rPr lang="en-US" altLang="zh-TW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/</a:t>
            </a:r>
            <a:r>
              <a:rPr lang="en-US" altLang="zh-TW" dirty="0" err="1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controller_input</a:t>
            </a:r>
            <a:endParaRPr lang="zh-TW" altLang="en-US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78E988F-4046-5A7B-5685-0610DF26EF67}"/>
              </a:ext>
            </a:extLst>
          </p:cNvPr>
          <p:cNvSpPr/>
          <p:nvPr/>
        </p:nvSpPr>
        <p:spPr>
          <a:xfrm>
            <a:off x="8147654" y="1572963"/>
            <a:ext cx="2537032" cy="876976"/>
          </a:xfrm>
          <a:prstGeom prst="rect">
            <a:avLst/>
          </a:prstGeom>
          <a:noFill/>
          <a:ln w="38100">
            <a:solidFill>
              <a:srgbClr val="0928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u="sng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Service</a:t>
            </a:r>
          </a:p>
          <a:p>
            <a:pPr algn="ctr"/>
            <a:r>
              <a:rPr lang="en-US" altLang="zh-TW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/turret</a:t>
            </a:r>
            <a:endParaRPr lang="zh-TW" altLang="en-US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BAB5825-D5C4-CE10-D237-76E86F00BF69}"/>
              </a:ext>
            </a:extLst>
          </p:cNvPr>
          <p:cNvSpPr/>
          <p:nvPr/>
        </p:nvSpPr>
        <p:spPr>
          <a:xfrm>
            <a:off x="8147654" y="4219504"/>
            <a:ext cx="2537032" cy="876976"/>
          </a:xfrm>
          <a:prstGeom prst="rect">
            <a:avLst/>
          </a:prstGeom>
          <a:noFill/>
          <a:ln w="38100">
            <a:solidFill>
              <a:srgbClr val="0928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u="sng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Client</a:t>
            </a:r>
          </a:p>
          <a:p>
            <a:pPr algn="ctr"/>
            <a:r>
              <a:rPr lang="en-US" altLang="zh-TW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/</a:t>
            </a:r>
            <a:r>
              <a:rPr lang="en-US" altLang="zh-TW" dirty="0" err="1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main_control</a:t>
            </a:r>
            <a:endParaRPr lang="zh-TW" altLang="en-US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34AEABF-347B-E006-77CC-B50BC43FF0F2}"/>
              </a:ext>
            </a:extLst>
          </p:cNvPr>
          <p:cNvSpPr/>
          <p:nvPr/>
        </p:nvSpPr>
        <p:spPr>
          <a:xfrm>
            <a:off x="8147654" y="5537181"/>
            <a:ext cx="2537032" cy="876976"/>
          </a:xfrm>
          <a:prstGeom prst="rect">
            <a:avLst/>
          </a:prstGeom>
          <a:noFill/>
          <a:ln w="38100">
            <a:solidFill>
              <a:srgbClr val="0928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u="sng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Topic</a:t>
            </a:r>
          </a:p>
          <a:p>
            <a:pPr algn="ctr"/>
            <a:r>
              <a:rPr lang="en-US" altLang="zh-TW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/</a:t>
            </a:r>
            <a:r>
              <a:rPr lang="en-US" altLang="zh-TW" dirty="0" err="1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image_raw</a:t>
            </a:r>
            <a:endParaRPr lang="zh-TW" altLang="en-US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36884FD2-5B8D-E11B-CFF4-A9630C458EFE}"/>
              </a:ext>
            </a:extLst>
          </p:cNvPr>
          <p:cNvCxnSpPr>
            <a:cxnSpLocks/>
            <a:stCxn id="12" idx="1"/>
            <a:endCxn id="3" idx="3"/>
          </p:cNvCxnSpPr>
          <p:nvPr/>
        </p:nvCxnSpPr>
        <p:spPr>
          <a:xfrm flipH="1" flipV="1">
            <a:off x="4514127" y="2892211"/>
            <a:ext cx="3633527" cy="3083458"/>
          </a:xfrm>
          <a:prstGeom prst="straightConnector1">
            <a:avLst/>
          </a:prstGeom>
          <a:ln w="38100">
            <a:solidFill>
              <a:srgbClr val="09283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F1974B76-E679-9E94-5FA8-3B5B12741036}"/>
              </a:ext>
            </a:extLst>
          </p:cNvPr>
          <p:cNvCxnSpPr>
            <a:cxnSpLocks/>
            <a:stCxn id="11" idx="1"/>
            <a:endCxn id="3" idx="3"/>
          </p:cNvCxnSpPr>
          <p:nvPr/>
        </p:nvCxnSpPr>
        <p:spPr>
          <a:xfrm flipH="1" flipV="1">
            <a:off x="4514127" y="2892211"/>
            <a:ext cx="3633527" cy="1765781"/>
          </a:xfrm>
          <a:prstGeom prst="straightConnector1">
            <a:avLst/>
          </a:prstGeom>
          <a:ln w="38100">
            <a:solidFill>
              <a:srgbClr val="09283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7A48947A-A505-3272-039D-228C42A3DDAA}"/>
              </a:ext>
            </a:extLst>
          </p:cNvPr>
          <p:cNvCxnSpPr>
            <a:cxnSpLocks/>
          </p:cNvCxnSpPr>
          <p:nvPr/>
        </p:nvCxnSpPr>
        <p:spPr>
          <a:xfrm>
            <a:off x="4514127" y="2675713"/>
            <a:ext cx="3633527" cy="1758227"/>
          </a:xfrm>
          <a:prstGeom prst="straightConnector1">
            <a:avLst/>
          </a:prstGeom>
          <a:ln w="38100">
            <a:solidFill>
              <a:srgbClr val="09283F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942F35F3-9C77-F5A8-0F92-89F150669361}"/>
              </a:ext>
            </a:extLst>
          </p:cNvPr>
          <p:cNvCxnSpPr>
            <a:cxnSpLocks/>
            <a:stCxn id="12" idx="1"/>
            <a:endCxn id="4" idx="3"/>
          </p:cNvCxnSpPr>
          <p:nvPr/>
        </p:nvCxnSpPr>
        <p:spPr>
          <a:xfrm flipH="1" flipV="1">
            <a:off x="4514127" y="4221075"/>
            <a:ext cx="3633527" cy="1754594"/>
          </a:xfrm>
          <a:prstGeom prst="straightConnector1">
            <a:avLst/>
          </a:prstGeom>
          <a:ln w="38100">
            <a:solidFill>
              <a:srgbClr val="09283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7FC5F595-7808-BD3B-EE7B-574C1BC576E7}"/>
              </a:ext>
            </a:extLst>
          </p:cNvPr>
          <p:cNvCxnSpPr>
            <a:cxnSpLocks/>
            <a:stCxn id="11" idx="1"/>
            <a:endCxn id="4" idx="3"/>
          </p:cNvCxnSpPr>
          <p:nvPr/>
        </p:nvCxnSpPr>
        <p:spPr>
          <a:xfrm flipH="1" flipV="1">
            <a:off x="4514127" y="4221075"/>
            <a:ext cx="3633527" cy="436917"/>
          </a:xfrm>
          <a:prstGeom prst="straightConnector1">
            <a:avLst/>
          </a:prstGeom>
          <a:ln w="38100">
            <a:solidFill>
              <a:srgbClr val="09283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單箭頭接點 30">
            <a:extLst>
              <a:ext uri="{FF2B5EF4-FFF2-40B4-BE49-F238E27FC236}">
                <a16:creationId xmlns:a16="http://schemas.microsoft.com/office/drawing/2014/main" id="{463AE23F-3F34-1B1C-F96E-B5EA5C322DDC}"/>
              </a:ext>
            </a:extLst>
          </p:cNvPr>
          <p:cNvCxnSpPr/>
          <p:nvPr/>
        </p:nvCxnSpPr>
        <p:spPr>
          <a:xfrm>
            <a:off x="4514127" y="4433940"/>
            <a:ext cx="3633527" cy="412380"/>
          </a:xfrm>
          <a:prstGeom prst="straightConnector1">
            <a:avLst/>
          </a:prstGeom>
          <a:ln w="38100">
            <a:solidFill>
              <a:srgbClr val="09283F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482AA33A-52F7-6F78-00F0-73E21285C0CD}"/>
              </a:ext>
            </a:extLst>
          </p:cNvPr>
          <p:cNvCxnSpPr/>
          <p:nvPr/>
        </p:nvCxnSpPr>
        <p:spPr>
          <a:xfrm flipV="1">
            <a:off x="8575040" y="3778803"/>
            <a:ext cx="0" cy="440701"/>
          </a:xfrm>
          <a:prstGeom prst="straightConnector1">
            <a:avLst/>
          </a:prstGeom>
          <a:ln w="38100">
            <a:solidFill>
              <a:srgbClr val="09283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0F51E507-C082-DD88-B4D6-82B9D8874263}"/>
              </a:ext>
            </a:extLst>
          </p:cNvPr>
          <p:cNvCxnSpPr/>
          <p:nvPr/>
        </p:nvCxnSpPr>
        <p:spPr>
          <a:xfrm>
            <a:off x="8890000" y="3778803"/>
            <a:ext cx="0" cy="440701"/>
          </a:xfrm>
          <a:prstGeom prst="straightConnector1">
            <a:avLst/>
          </a:prstGeom>
          <a:ln w="38100">
            <a:solidFill>
              <a:srgbClr val="09283F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C3F88802-3BBC-DA1A-12FF-CC979E60F7B2}"/>
              </a:ext>
            </a:extLst>
          </p:cNvPr>
          <p:cNvSpPr/>
          <p:nvPr/>
        </p:nvSpPr>
        <p:spPr>
          <a:xfrm>
            <a:off x="8147654" y="2901827"/>
            <a:ext cx="1487660" cy="876976"/>
          </a:xfrm>
          <a:prstGeom prst="rect">
            <a:avLst/>
          </a:prstGeom>
          <a:solidFill>
            <a:schemeClr val="bg1"/>
          </a:solidFill>
          <a:ln w="38100">
            <a:solidFill>
              <a:srgbClr val="0928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u="sng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Service</a:t>
            </a:r>
          </a:p>
          <a:p>
            <a:pPr algn="ctr"/>
            <a:r>
              <a:rPr lang="en-US" altLang="zh-TW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/chassis</a:t>
            </a:r>
            <a:endParaRPr lang="zh-TW" altLang="en-US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769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602</TotalTime>
  <Words>403</Words>
  <Application>Microsoft Office PowerPoint</Application>
  <PresentationFormat>寬螢幕</PresentationFormat>
  <Paragraphs>67</Paragraphs>
  <Slides>16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3" baseType="lpstr">
      <vt:lpstr>Calibri</vt:lpstr>
      <vt:lpstr>Bauhaus 93</vt:lpstr>
      <vt:lpstr>Calibri Light</vt:lpstr>
      <vt:lpstr>Adobe 黑体 Std R</vt:lpstr>
      <vt:lpstr>Arial</vt:lpstr>
      <vt:lpstr>Consolas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典謀 吳</dc:creator>
  <cp:lastModifiedBy>典謀 吳</cp:lastModifiedBy>
  <cp:revision>14</cp:revision>
  <dcterms:created xsi:type="dcterms:W3CDTF">2023-03-04T05:49:25Z</dcterms:created>
  <dcterms:modified xsi:type="dcterms:W3CDTF">2023-05-18T14:11:04Z</dcterms:modified>
</cp:coreProperties>
</file>

<file path=docProps/thumbnail.jpeg>
</file>